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72" r:id="rId3"/>
    <p:sldId id="273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8" r:id="rId14"/>
    <p:sldId id="271" r:id="rId15"/>
    <p:sldId id="270" r:id="rId16"/>
  </p:sldIdLst>
  <p:sldSz cx="9144000" cy="5143500" type="screen16x9"/>
  <p:notesSz cx="6858000" cy="9144000"/>
  <p:embeddedFontLs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Montserrat" pitchFamily="2" charset="77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31"/>
    <p:restoredTop sz="94684"/>
  </p:normalViewPr>
  <p:slideViewPr>
    <p:cSldViewPr snapToGrid="0">
      <p:cViewPr varScale="1">
        <p:scale>
          <a:sx n="200" d="100"/>
          <a:sy n="200" d="100"/>
        </p:scale>
        <p:origin x="18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Aryaz starts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cb12ff8fc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cb12ff8fcd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cb12ff8fc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cb12ff8fc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cbc623f1f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cbc623f1f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Jory continues:</a:t>
            </a:r>
            <a:br>
              <a:rPr lang="en"/>
            </a:br>
            <a:br>
              <a:rPr lang="en"/>
            </a:br>
            <a:r>
              <a:rPr lang="en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Observations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>
                <a:solidFill>
                  <a:srgbClr val="0E101A"/>
                </a:solidFill>
                <a:latin typeface="Calibri"/>
                <a:ea typeface="Calibri"/>
                <a:cs typeface="Calibri"/>
                <a:sym typeface="Calibri"/>
              </a:rPr>
              <a:t>The accuracy for model predictions depends on quite a few factors:</a:t>
            </a:r>
            <a:endParaRPr>
              <a:solidFill>
                <a:srgbClr val="0E10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Data Quality and Quantity</a:t>
            </a:r>
            <a:endParaRPr b="1">
              <a:solidFill>
                <a:srgbClr val="0E101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More Data</a:t>
            </a:r>
            <a:r>
              <a:rPr lang="en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: Generally, more data leads to better model performance.</a:t>
            </a:r>
            <a:endParaRPr>
              <a:solidFill>
                <a:srgbClr val="0E101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Data Augmentation</a:t>
            </a:r>
            <a:r>
              <a:rPr lang="en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: Techniques like rotation, scaling, cropping, and flipping can help the model generalize better by providing a more diverse set of training examples.</a:t>
            </a:r>
            <a:endParaRPr>
              <a:solidFill>
                <a:srgbClr val="0E101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Balanced Dataset</a:t>
            </a:r>
            <a:r>
              <a:rPr lang="en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: We need to prevent the model from becoming biased toward more frequent classes.</a:t>
            </a:r>
            <a:endParaRPr>
              <a:solidFill>
                <a:srgbClr val="0E101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Model Architecture</a:t>
            </a:r>
            <a:endParaRPr b="1">
              <a:solidFill>
                <a:srgbClr val="0E101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Depth of the Network</a:t>
            </a:r>
            <a:r>
              <a:rPr lang="en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: Adding more layers can help the model learn more complex patterns, but too many layers might lead to overfitting.</a:t>
            </a:r>
            <a:endParaRPr>
              <a:solidFill>
                <a:srgbClr val="0E101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Hyperparameter Tuning</a:t>
            </a:r>
            <a:r>
              <a:rPr lang="en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: Optimizing hyperparameters, including the number of filters, kernel size, and activation functions, can significantly impact model performance.</a:t>
            </a:r>
            <a:endParaRPr>
              <a:solidFill>
                <a:srgbClr val="0E101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Regularization Techniques</a:t>
            </a:r>
            <a:endParaRPr b="1">
              <a:solidFill>
                <a:srgbClr val="0E101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Dropout</a:t>
            </a:r>
            <a:r>
              <a:rPr lang="en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: Randomly dropping units from the neural network during training can prevent overfitting.</a:t>
            </a:r>
            <a:endParaRPr>
              <a:solidFill>
                <a:srgbClr val="0E101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Weight Regularization</a:t>
            </a:r>
            <a:r>
              <a:rPr lang="en">
                <a:solidFill>
                  <a:srgbClr val="0E101A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: Adding L1 or L2 regularization to the model weights can also help prevent overfitting by penalizing large weights.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cbc623f1f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cbc623f1f5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Jory continues:</a:t>
            </a:r>
            <a:br>
              <a:rPr lang="en"/>
            </a:br>
            <a:br>
              <a:rPr lang="en"/>
            </a:br>
            <a:r>
              <a:rPr lang="en">
                <a:solidFill>
                  <a:srgbClr val="0E101A"/>
                </a:solidFill>
                <a:latin typeface="Calibri"/>
                <a:ea typeface="Calibri"/>
                <a:cs typeface="Calibri"/>
                <a:sym typeface="Calibri"/>
              </a:rPr>
              <a:t>While the current model showed promising results, future enhancements could include:</a:t>
            </a:r>
            <a:endParaRPr>
              <a:solidFill>
                <a:srgbClr val="0E10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Calibri"/>
              <a:buChar char="●"/>
            </a:pPr>
            <a:r>
              <a:rPr lang="en">
                <a:solidFill>
                  <a:srgbClr val="0E101A"/>
                </a:solidFill>
                <a:latin typeface="Calibri"/>
                <a:ea typeface="Calibri"/>
                <a:cs typeface="Calibri"/>
                <a:sym typeface="Calibri"/>
              </a:rPr>
              <a:t>Exploring more advanced neural network architectures.</a:t>
            </a:r>
            <a:endParaRPr>
              <a:solidFill>
                <a:srgbClr val="0E10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Calibri"/>
              <a:buChar char="●"/>
            </a:pPr>
            <a:r>
              <a:rPr lang="en">
                <a:solidFill>
                  <a:srgbClr val="0E101A"/>
                </a:solidFill>
                <a:latin typeface="Calibri"/>
                <a:ea typeface="Calibri"/>
                <a:cs typeface="Calibri"/>
                <a:sym typeface="Calibri"/>
              </a:rPr>
              <a:t>Experimenting with different hyperparameters.</a:t>
            </a:r>
            <a:endParaRPr>
              <a:solidFill>
                <a:srgbClr val="0E10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Calibri"/>
              <a:buChar char="●"/>
            </a:pPr>
            <a:r>
              <a:rPr lang="en">
                <a:solidFill>
                  <a:srgbClr val="0E101A"/>
                </a:solidFill>
                <a:latin typeface="Calibri"/>
                <a:ea typeface="Calibri"/>
                <a:cs typeface="Calibri"/>
                <a:sym typeface="Calibri"/>
              </a:rPr>
              <a:t>Employing more sophisticated data augmentation techniques to improve model generalization.</a:t>
            </a:r>
            <a:endParaRPr>
              <a:solidFill>
                <a:srgbClr val="0E10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MRI images may be streamlined by including edge detection as a preprocessing step, which might increase the model's diagnostic accuracy.</a:t>
            </a:r>
            <a:br>
              <a:rPr lang="en"/>
            </a:br>
            <a:br>
              <a:rPr lang="en"/>
            </a:b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CNN model, especially with transfer learning via the Xception architecture, shows potential for improving diagnostic accuracy in medical imaging, according to a comparison of the generated results with the body of current research.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cbc623f1f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cbc623f1f5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bc6e4b69e7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bc6e4b69e7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behalf of Team 1, thank you for your time watching our presentation.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bc6e4b69e7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bc6e4b69e7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195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bc6e4b69e7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bc6e4b69e7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178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bc6e4b69e7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bc6e4b69e7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cb12ff8fc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cb12ff8fcd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cb12ff8fcd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cb12ff8fcd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bc6e4b69e7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bc6e4b69e7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Arup starts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b12ff8fc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b12ff8fc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cb12ff8fc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cb12ff8fc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341250" y="1578400"/>
            <a:ext cx="53358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latin typeface="Calibri"/>
                <a:ea typeface="Calibri"/>
                <a:cs typeface="Calibri"/>
                <a:sym typeface="Calibri"/>
              </a:rPr>
              <a:t>Automated License plate Recognition</a:t>
            </a:r>
            <a:endParaRPr sz="2300" dirty="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4572000" y="3924925"/>
            <a:ext cx="39828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Arup Chakraborty</a:t>
            </a:r>
            <a:endParaRPr sz="1100" dirty="0"/>
          </a:p>
          <a:p>
            <a:pPr marL="0" lvl="0" indent="0" algn="ctr" rtl="0">
              <a:lnSpc>
                <a:spcPct val="199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Results/Discussion - </a:t>
            </a:r>
            <a:br>
              <a:rPr lang="en"/>
            </a:br>
            <a:r>
              <a:rPr lang="en"/>
              <a:t>Model Performance Evaluation</a:t>
            </a:r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body" idx="1"/>
          </p:nvPr>
        </p:nvSpPr>
        <p:spPr>
          <a:xfrm>
            <a:off x="1085424" y="1465200"/>
            <a:ext cx="3099225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2580" algn="l" rtl="0">
              <a:spcBef>
                <a:spcPts val="1500"/>
              </a:spcBef>
              <a:spcAft>
                <a:spcPts val="0"/>
              </a:spcAft>
              <a:buClr>
                <a:srgbClr val="ECECEC"/>
              </a:buClr>
              <a:buSzPct val="100000"/>
              <a:buFont typeface="Roboto"/>
              <a:buChar char="●"/>
            </a:pPr>
            <a:r>
              <a:rPr lang="en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training and validation loss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2258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ct val="100000"/>
              <a:buFont typeface="Roboto"/>
              <a:buChar char="●"/>
            </a:pPr>
            <a:r>
              <a:rPr lang="en-US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monitoring via Tensorboard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2258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ct val="100000"/>
              <a:buFont typeface="Roboto"/>
              <a:buChar char="○"/>
            </a:pPr>
            <a:r>
              <a:rPr lang="en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Efficient learning 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2258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ct val="100000"/>
              <a:buFont typeface="Roboto"/>
              <a:buChar char="○"/>
            </a:pPr>
            <a:r>
              <a:rPr lang="en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No overfitting </a:t>
            </a:r>
            <a:endParaRPr lang="en" sz="18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2580">
              <a:buClr>
                <a:srgbClr val="ECECEC"/>
              </a:buClr>
              <a:buSzPct val="100000"/>
              <a:buFont typeface="Roboto"/>
              <a:buChar char="○"/>
            </a:pPr>
            <a:r>
              <a:rPr lang="en" sz="18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Transfer learning</a:t>
            </a:r>
          </a:p>
          <a:p>
            <a:pPr marL="134620" indent="0">
              <a:buClr>
                <a:srgbClr val="ECECEC"/>
              </a:buClr>
              <a:buSzPct val="100000"/>
              <a:buNone/>
            </a:pPr>
            <a:endParaRPr lang="en" sz="18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Audio 3">
            <a:extLst>
              <a:ext uri="{FF2B5EF4-FFF2-40B4-BE49-F238E27FC236}">
                <a16:creationId xmlns:a16="http://schemas.microsoft.com/office/drawing/2014/main" id="{02F1113B-2389-B9D8-7256-9BF1F70FD7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  <p:pic>
        <p:nvPicPr>
          <p:cNvPr id="2" name="Picture 1" descr="A graph of a graph with numbers and lines&#10;&#10;Description automatically generated">
            <a:extLst>
              <a:ext uri="{FF2B5EF4-FFF2-40B4-BE49-F238E27FC236}">
                <a16:creationId xmlns:a16="http://schemas.microsoft.com/office/drawing/2014/main" id="{8C8DCC6E-0324-E5B2-86F7-5B5A8D7D13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517" y="1650999"/>
            <a:ext cx="3594058" cy="2789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658"/>
    </mc:Choice>
    <mc:Fallback xmlns="">
      <p:transition spd="slow" advTm="87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Results/Discussion -  </a:t>
            </a:r>
            <a:br>
              <a:rPr lang="en"/>
            </a:br>
            <a:r>
              <a:rPr lang="en"/>
              <a:t>Model Evaluation Metrics</a:t>
            </a:r>
            <a:endParaRPr/>
          </a:p>
        </p:txBody>
      </p:sp>
      <p:sp>
        <p:nvSpPr>
          <p:cNvPr id="190" name="Google Shape;190;p21"/>
          <p:cNvSpPr txBox="1">
            <a:spLocks noGrp="1"/>
          </p:cNvSpPr>
          <p:nvPr>
            <p:ph type="body" idx="1"/>
          </p:nvPr>
        </p:nvSpPr>
        <p:spPr>
          <a:xfrm>
            <a:off x="1085425" y="1465200"/>
            <a:ext cx="27717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lnSpc>
                <a:spcPct val="105000"/>
              </a:lnSpc>
              <a:spcBef>
                <a:spcPts val="1500"/>
              </a:spcBef>
              <a:spcAft>
                <a:spcPts val="0"/>
              </a:spcAft>
              <a:buClr>
                <a:srgbClr val="ECECEC"/>
              </a:buClr>
              <a:buSzPts val="1400"/>
              <a:buFont typeface="Roboto"/>
              <a:buChar char="●"/>
            </a:pPr>
            <a:r>
              <a:rPr lang="en" sz="14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Confusion Matrix</a:t>
            </a:r>
            <a:endParaRPr sz="14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400"/>
              <a:buFont typeface="Roboto"/>
              <a:buChar char="○"/>
            </a:pPr>
            <a:r>
              <a:rPr lang="en" sz="14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Comprehensive insights </a:t>
            </a:r>
            <a:endParaRPr sz="14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371600" lvl="2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400"/>
              <a:buFont typeface="Roboto"/>
              <a:buChar char="■"/>
            </a:pPr>
            <a:r>
              <a:rPr lang="en" sz="14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Advantages</a:t>
            </a:r>
            <a:endParaRPr sz="14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371600" lvl="2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400"/>
              <a:buFont typeface="Roboto"/>
              <a:buChar char="■"/>
            </a:pPr>
            <a:r>
              <a:rPr lang="en" sz="14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Disadvantages</a:t>
            </a:r>
            <a:endParaRPr sz="14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400"/>
              <a:buFont typeface="Roboto"/>
              <a:buChar char="●"/>
            </a:pPr>
            <a:r>
              <a:rPr lang="en-US" sz="14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Compare with other models</a:t>
            </a:r>
            <a:endParaRPr sz="14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Audio 3">
            <a:extLst>
              <a:ext uri="{FF2B5EF4-FFF2-40B4-BE49-F238E27FC236}">
                <a16:creationId xmlns:a16="http://schemas.microsoft.com/office/drawing/2014/main" id="{8EAF0CD0-FCBC-30CD-293E-14A5A19C6C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D3CF2B8-6B86-08B0-6D19-4B77FA8896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8161" y="1492050"/>
            <a:ext cx="3592886" cy="2857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1"/>
    </mc:Choice>
    <mc:Fallback xmlns="">
      <p:transition spd="slow" advTm="1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5942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Observations</a:t>
            </a:r>
            <a:endParaRPr/>
          </a:p>
        </p:txBody>
      </p:sp>
      <p:sp>
        <p:nvSpPr>
          <p:cNvPr id="203" name="Google Shape;203;p23"/>
          <p:cNvSpPr txBox="1">
            <a:spLocks noGrp="1"/>
          </p:cNvSpPr>
          <p:nvPr>
            <p:ph type="body" idx="1"/>
          </p:nvPr>
        </p:nvSpPr>
        <p:spPr>
          <a:xfrm>
            <a:off x="1085425" y="1465200"/>
            <a:ext cx="7225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30200" algn="l" rtl="0">
              <a:spcBef>
                <a:spcPts val="150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accuracy depends on 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Data Quality and Quantity 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■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More data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■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Data augmentation 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■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Balanced dataset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Architecture 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■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Depth of network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■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Hyperparameter tuning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Regularization Techniques 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■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Dropout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■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Weight regulation 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5942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Continued</a:t>
            </a:r>
            <a:endParaRPr/>
          </a:p>
        </p:txBody>
      </p:sp>
      <p:sp>
        <p:nvSpPr>
          <p:cNvPr id="215" name="Google Shape;215;p25"/>
          <p:cNvSpPr txBox="1">
            <a:spLocks noGrp="1"/>
          </p:cNvSpPr>
          <p:nvPr>
            <p:ph type="body" idx="1"/>
          </p:nvPr>
        </p:nvSpPr>
        <p:spPr>
          <a:xfrm>
            <a:off x="1085425" y="1465200"/>
            <a:ext cx="7225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150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Future Enhancements 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○"/>
            </a:pPr>
            <a:r>
              <a:rPr lang="en-US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Advanced YOLO model, like YOLOv11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○"/>
            </a:pPr>
            <a:r>
              <a:rPr lang="en-US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Multilingual support for internation license plates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○"/>
            </a:pPr>
            <a:r>
              <a:rPr lang="en-US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Real time scalability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○"/>
            </a:pPr>
            <a:r>
              <a:rPr lang="en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Dataset enhancements</a:t>
            </a: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○"/>
            </a:pPr>
            <a:r>
              <a:rPr lang="en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Improved OCR technologies</a:t>
            </a: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○"/>
            </a:pPr>
            <a:r>
              <a:rPr lang="en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Enhanced security for detecting fake license plates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5942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33" name="Google Shape;233;p28"/>
          <p:cNvSpPr txBox="1">
            <a:spLocks noGrp="1"/>
          </p:cNvSpPr>
          <p:nvPr>
            <p:ph type="body" idx="1"/>
          </p:nvPr>
        </p:nvSpPr>
        <p:spPr>
          <a:xfrm>
            <a:off x="1085425" y="1465200"/>
            <a:ext cx="7225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R="0" indent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Bochkovskiy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A., Wang, C. Y., &amp; Liao, H. Y. M. (2020). YOLOv4: Optimal speed and accuracy of object detection.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arXiv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preprint arXiv:2004.10934. Retrieved from https://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arxiv.org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/abs/2004.10934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		Redmon, J., &amp; Farhadi, A. (2018). YOLOv3: An incremental improvement.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arXiv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preprint arXiv:1804.02767. Retrieved from https://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arxiv.org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/abs/1804.02767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	Tesseract OCR. (2023). Tesseract Open Source OCR Engine. Retrieved from https://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github.com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/tesseract-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ocr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/tesseract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	Goodfellow, I., Bengio, Y., &amp; Courville, A. (2016). Deep learning. MIT Press.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	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Ultralytics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(2024). YOLOv8 Documentation. Retrieved from https://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docs.ultralytics.com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	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Kingma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D. P., &amp; Ba, J. (2015). Adam: A method for stochastic optimization.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arXiv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preprint arXiv:1412.6980. Retrieved from https://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arxiv.org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/abs/1412.6980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	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Ronneberger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O., Fischer, P., &amp;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Brox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T. (2015). U-Net: Convolutional networks for biomedical image segmentation. In International Conference on Medical Image Computing and Computer-Assisted Intervention (pp. 234–241). Springer, Cham.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Ahmedov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A. (n.d.).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Automatic number plate recognition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[Kaggle Notebook]. Retrieved from https://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www.kaggle.com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/code/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aslanahmedov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/automatic-number-plate-recognition/input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>
            <a:spLocks noGrp="1"/>
          </p:cNvSpPr>
          <p:nvPr>
            <p:ph type="title"/>
          </p:nvPr>
        </p:nvSpPr>
        <p:spPr>
          <a:xfrm>
            <a:off x="3268550" y="2248625"/>
            <a:ext cx="21456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083375" y="393750"/>
            <a:ext cx="79887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 with real-time dataset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96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DDF36D-6803-D8E2-2A92-B0F8E6886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692" y="2159001"/>
            <a:ext cx="4099708" cy="1881612"/>
          </a:xfrm>
          <a:prstGeom prst="rect">
            <a:avLst/>
          </a:prstGeom>
        </p:spPr>
      </p:pic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083375" y="1358675"/>
            <a:ext cx="7353300" cy="2927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https://</a:t>
            </a:r>
            <a:r>
              <a:rPr lang="en-US" sz="1600" dirty="0" err="1"/>
              <a:t>huggingface.co</a:t>
            </a:r>
            <a:r>
              <a:rPr lang="en-US" sz="1600" dirty="0"/>
              <a:t>/spaces/arupchakraborty2004/number-plate-detection-moving-vehicle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461644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083375" y="393750"/>
            <a:ext cx="79887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 with real-time dataset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96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083375" y="1358675"/>
            <a:ext cx="7353300" cy="2927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https://</a:t>
            </a:r>
            <a:r>
              <a:rPr lang="en-US" sz="1600" dirty="0" err="1"/>
              <a:t>huggingface.co</a:t>
            </a:r>
            <a:r>
              <a:rPr lang="en-US" sz="1600" dirty="0"/>
              <a:t>/spaces/arupchakraborty2004/image-recognition-yolo</a:t>
            </a:r>
            <a:endParaRPr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BA28EA-CB99-2A3B-BD60-A44428CF7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922" y="1936750"/>
            <a:ext cx="5267278" cy="242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20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083375" y="393750"/>
            <a:ext cx="79887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Abstract/Overview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96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083375" y="1358675"/>
            <a:ext cx="73533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Aim: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AI system</a:t>
            </a:r>
            <a:endParaRPr sz="1600" dirty="0"/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 dirty="0"/>
              <a:t>Automatically Detect the license plate for vehicles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Goals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 dirty="0"/>
              <a:t>Accurate License plate detection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 dirty="0"/>
              <a:t>Precise character recognition for license plate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Real-time processing for traffic monitoring, automated toll collection, security surveillances.</a:t>
            </a: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Comprehensive evaluation of metrics via Tensorboard</a:t>
            </a:r>
            <a:endParaRPr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083375" y="393750"/>
            <a:ext cx="79887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Abstract/Overview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960"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083375" y="1358675"/>
            <a:ext cx="73533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Code attempts to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 dirty="0"/>
              <a:t>Reduce detection time for license plates from images and videos</a:t>
            </a: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Improve accuracy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Support decision-making for traffic management, law enforcement, automated toll system.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Focus issues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Data quality and augmentation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Model Accuracy 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Balancing sensitivity and decision making 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Interpretability of results and metrics</a:t>
            </a: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Model hosting</a:t>
            </a:r>
            <a:endParaRPr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083375" y="393750"/>
            <a:ext cx="79887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60" dirty="0"/>
              <a:t>Overview of Dataset</a:t>
            </a:r>
            <a:endParaRPr sz="1960" dirty="0"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1"/>
          </p:nvPr>
        </p:nvSpPr>
        <p:spPr>
          <a:xfrm>
            <a:off x="1083375" y="1358675"/>
            <a:ext cx="27717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Dataset composition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Images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Annotations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Classes 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 dirty="0"/>
              <a:t>Variations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Features and attributes</a:t>
            </a:r>
            <a:endParaRPr sz="1600" dirty="0"/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lang="en"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endParaRPr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A9383D-BD86-2D68-292C-E1CBB63D17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166" y="1484241"/>
            <a:ext cx="4473984" cy="217501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Methods - Creating a Model to Detect License plates</a:t>
            </a:r>
            <a:endParaRPr dirty="0"/>
          </a:p>
        </p:txBody>
      </p:sp>
      <p:sp>
        <p:nvSpPr>
          <p:cNvPr id="160" name="Google Shape;160;p17"/>
          <p:cNvSpPr txBox="1">
            <a:spLocks noGrp="1"/>
          </p:cNvSpPr>
          <p:nvPr>
            <p:ph type="body" idx="1"/>
          </p:nvPr>
        </p:nvSpPr>
        <p:spPr>
          <a:xfrm>
            <a:off x="1085424" y="1465200"/>
            <a:ext cx="3016675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150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Data Selection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Data Acquisition and Preparation 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Data Exploration and Preprocessing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 dirty="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Development using YOLO, RESNET</a:t>
            </a:r>
            <a:endParaRPr sz="1600" dirty="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" name="Audio 18">
            <a:extLst>
              <a:ext uri="{FF2B5EF4-FFF2-40B4-BE49-F238E27FC236}">
                <a16:creationId xmlns:a16="http://schemas.microsoft.com/office/drawing/2014/main" id="{FE1A7DD5-775F-2353-CE3A-EFB31DC72D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380945B-636B-66ED-E2E4-531D2AB493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6732" y="1538217"/>
            <a:ext cx="4621518" cy="24345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8313"/>
    </mc:Choice>
    <mc:Fallback xmlns="">
      <p:transition spd="slow" advTm="3783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Methods - Training Model and Evaluation </a:t>
            </a:r>
            <a:endParaRPr dirty="0"/>
          </a:p>
        </p:txBody>
      </p:sp>
      <p:sp>
        <p:nvSpPr>
          <p:cNvPr id="168" name="Google Shape;168;p18"/>
          <p:cNvSpPr txBox="1">
            <a:spLocks noGrp="1"/>
          </p:cNvSpPr>
          <p:nvPr>
            <p:ph type="body" idx="1"/>
          </p:nvPr>
        </p:nvSpPr>
        <p:spPr>
          <a:xfrm>
            <a:off x="1085425" y="1465200"/>
            <a:ext cx="27717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30200" algn="l" rtl="0">
              <a:spcBef>
                <a:spcPts val="150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Training and Validation Setup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Training and Visualization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Architecture and Compilation 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Performance Evaluation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Evaluation Metrics 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" name="Audio 21">
            <a:extLst>
              <a:ext uri="{FF2B5EF4-FFF2-40B4-BE49-F238E27FC236}">
                <a16:creationId xmlns:a16="http://schemas.microsoft.com/office/drawing/2014/main" id="{527AAA2B-3BD5-A7AA-591F-A56823AFAF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53A08A7-B0A0-9AC6-1E8E-9F6042B0C8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2727" y="1465200"/>
            <a:ext cx="3653673" cy="3136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8382"/>
    </mc:Choice>
    <mc:Fallback xmlns="">
      <p:transition spd="slow" advTm="3283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- Training Model and Evaluation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body" idx="1"/>
          </p:nvPr>
        </p:nvSpPr>
        <p:spPr>
          <a:xfrm>
            <a:off x="1085425" y="1465200"/>
            <a:ext cx="27717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30200" algn="l" rtl="0">
              <a:spcBef>
                <a:spcPts val="150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Training and Validation Setup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Training and Visualization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Architecture and Compilation 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Performance Evaluation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Model Evaluation Metrics </a:t>
            </a:r>
            <a:endParaRPr sz="16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C49A16-5495-A106-507A-3A0DF4B77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852" y="1209475"/>
            <a:ext cx="2771699" cy="37138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889</Words>
  <Application>Microsoft Macintosh PowerPoint</Application>
  <PresentationFormat>On-screen Show (16:9)</PresentationFormat>
  <Paragraphs>113</Paragraphs>
  <Slides>15</Slides>
  <Notes>15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Roboto</vt:lpstr>
      <vt:lpstr>Montserrat</vt:lpstr>
      <vt:lpstr>Arial</vt:lpstr>
      <vt:lpstr>Times New Roman</vt:lpstr>
      <vt:lpstr>Calibri</vt:lpstr>
      <vt:lpstr>Lato</vt:lpstr>
      <vt:lpstr>Focus</vt:lpstr>
      <vt:lpstr>Automated License plate Recognition</vt:lpstr>
      <vt:lpstr>Demo with real-time dataset </vt:lpstr>
      <vt:lpstr>Demo with real-time dataset </vt:lpstr>
      <vt:lpstr>Abstract/Overview </vt:lpstr>
      <vt:lpstr>Abstract/Overview </vt:lpstr>
      <vt:lpstr>Overview of Dataset</vt:lpstr>
      <vt:lpstr>Methods - Creating a Model to Detect License plates</vt:lpstr>
      <vt:lpstr>Methods - Training Model and Evaluation </vt:lpstr>
      <vt:lpstr>Methods - Training Model and Evaluation  </vt:lpstr>
      <vt:lpstr>Results/Discussion -  Model Performance Evaluation</vt:lpstr>
      <vt:lpstr>Results/Discussion -   Model Evaluation Metrics</vt:lpstr>
      <vt:lpstr>Observations</vt:lpstr>
      <vt:lpstr>Discussion Continued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Detection and Classification of Brain Tumors using MRI Images</dc:title>
  <cp:lastModifiedBy>Arup Chakraborty</cp:lastModifiedBy>
  <cp:revision>15</cp:revision>
  <dcterms:modified xsi:type="dcterms:W3CDTF">2024-12-02T01:40:46Z</dcterms:modified>
</cp:coreProperties>
</file>